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9" r:id="rId3"/>
    <p:sldId id="261" r:id="rId4"/>
    <p:sldId id="262" r:id="rId5"/>
    <p:sldId id="272" r:id="rId6"/>
    <p:sldId id="275" r:id="rId7"/>
    <p:sldId id="263" r:id="rId8"/>
    <p:sldId id="264" r:id="rId9"/>
    <p:sldId id="267" r:id="rId10"/>
    <p:sldId id="268" r:id="rId11"/>
    <p:sldId id="270" r:id="rId12"/>
    <p:sldId id="273" r:id="rId13"/>
    <p:sldId id="276" r:id="rId14"/>
    <p:sldId id="27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</p14:sldIdLst>
        </p14:section>
        <p14:section name="Status Update" id="{521DEF98-8796-4632-831A-16252E9A6054}">
          <p14:sldIdLst>
            <p14:sldId id="262"/>
            <p14:sldId id="272"/>
            <p14:sldId id="275"/>
            <p14:sldId id="263"/>
          </p14:sldIdLst>
        </p14:section>
        <p14:section name="Timeline" id="{CF24EBA6-C924-424D-AC31-A4B9992A87E0}">
          <p14:sldIdLst>
            <p14:sldId id="264"/>
          </p14:sldIdLst>
        </p14:section>
        <p14:section name="Next Steps and Action Items" id="{C24C98EC-938D-4034-8DB8-5E8DBF16E3CB}">
          <p14:sldIdLst>
            <p14:sldId id="267"/>
            <p14:sldId id="268"/>
          </p14:sldIdLst>
        </p14:section>
        <p14:section name="Appendix" id="{E35CCD6A-2288-476E-BC93-C75323AE1F32}">
          <p14:sldIdLst>
            <p14:sldId id="270"/>
            <p14:sldId id="273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88187" autoAdjust="0"/>
  </p:normalViewPr>
  <p:slideViewPr>
    <p:cSldViewPr>
      <p:cViewPr varScale="1">
        <p:scale>
          <a:sx n="78" d="100"/>
          <a:sy n="78" d="100"/>
        </p:scale>
        <p:origin x="1254" y="9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vList6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smtClean="0"/>
            <a:t>Milestone 1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2000" dirty="0" smtClean="0"/>
            <a:t>Milestone 2/3</a:t>
          </a:r>
          <a:endParaRPr lang="en-U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2000" dirty="0" smtClean="0"/>
            <a:t>Milestone 4/5</a:t>
          </a:r>
          <a:endParaRPr lang="en-US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1800" dirty="0" smtClean="0"/>
            <a:t>April 13, 2015 – Possession of Property</a:t>
          </a:r>
          <a:endParaRPr lang="en-US" sz="1800" dirty="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n-US" sz="1800" dirty="0" smtClean="0"/>
            <a:t>April 28, 2015 – Approval to Bid – Property Improvements</a:t>
          </a:r>
          <a:endParaRPr lang="en-US" sz="18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en-US" sz="1800" dirty="0" smtClean="0"/>
            <a:t>September, 2015 – Transportation and Facility Departments Occupy New Facility</a:t>
          </a:r>
          <a:endParaRPr lang="en-US" sz="18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en-US" sz="1800" dirty="0" smtClean="0"/>
            <a:t>July/August, 2015 – Construction/Renovations</a:t>
          </a:r>
          <a:endParaRPr lang="en-US" sz="18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n-US" sz="2000" dirty="0" smtClean="0"/>
            <a:t>Milestone 6/7</a:t>
          </a:r>
          <a:endParaRPr lang="en-US" sz="2000" dirty="0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320EC6E2-C82F-44B6-9775-61BB68951F8E}">
      <dgm:prSet phldrT="[Text]" custT="1"/>
      <dgm:spPr/>
      <dgm:t>
        <a:bodyPr/>
        <a:lstStyle/>
        <a:p>
          <a:endParaRPr lang="en-US" sz="1800" dirty="0"/>
        </a:p>
      </dgm:t>
    </dgm:pt>
    <dgm:pt modelId="{D4D0E6A0-29F4-44A0-9275-5E70508E7EC8}" type="parTrans" cxnId="{4E6AC4B1-CD97-4B11-BD5F-591226D8076F}">
      <dgm:prSet/>
      <dgm:spPr/>
      <dgm:t>
        <a:bodyPr/>
        <a:lstStyle/>
        <a:p>
          <a:endParaRPr lang="en-US"/>
        </a:p>
      </dgm:t>
    </dgm:pt>
    <dgm:pt modelId="{8FEAC9C8-C566-4459-AB81-49ADCCA458D7}" type="sibTrans" cxnId="{4E6AC4B1-CD97-4B11-BD5F-591226D8076F}">
      <dgm:prSet/>
      <dgm:spPr/>
      <dgm:t>
        <a:bodyPr/>
        <a:lstStyle/>
        <a:p>
          <a:endParaRPr lang="en-US"/>
        </a:p>
      </dgm:t>
    </dgm:pt>
    <dgm:pt modelId="{630A89D8-CB12-48FC-B23E-D654FD389CE3}">
      <dgm:prSet phldrT="[Text]" custT="1"/>
      <dgm:spPr/>
      <dgm:t>
        <a:bodyPr/>
        <a:lstStyle/>
        <a:p>
          <a:endParaRPr lang="en-US" sz="1800" dirty="0"/>
        </a:p>
      </dgm:t>
    </dgm:pt>
    <dgm:pt modelId="{90FC7EEB-1039-4D90-BB3E-3B0588924745}" type="parTrans" cxnId="{7538144F-8E40-49D8-A355-6CC0D7CFE267}">
      <dgm:prSet/>
      <dgm:spPr/>
      <dgm:t>
        <a:bodyPr/>
        <a:lstStyle/>
        <a:p>
          <a:endParaRPr lang="en-US"/>
        </a:p>
      </dgm:t>
    </dgm:pt>
    <dgm:pt modelId="{6E1788AE-7E10-4627-9EF2-A3011ED328B4}" type="sibTrans" cxnId="{7538144F-8E40-49D8-A355-6CC0D7CFE267}">
      <dgm:prSet/>
      <dgm:spPr/>
      <dgm:t>
        <a:bodyPr/>
        <a:lstStyle/>
        <a:p>
          <a:endParaRPr lang="en-US"/>
        </a:p>
      </dgm:t>
    </dgm:pt>
    <dgm:pt modelId="{41CE0862-E8B6-4799-A3CE-53856BCD6448}">
      <dgm:prSet phldrT="[Text]" custT="1"/>
      <dgm:spPr/>
      <dgm:t>
        <a:bodyPr/>
        <a:lstStyle/>
        <a:p>
          <a:r>
            <a:rPr lang="en-US" sz="1800" dirty="0" smtClean="0"/>
            <a:t>July 20, 2015 – Transportation Office Moves to Office Building</a:t>
          </a:r>
          <a:endParaRPr lang="en-US" sz="1800" dirty="0"/>
        </a:p>
      </dgm:t>
    </dgm:pt>
    <dgm:pt modelId="{7DA4C02F-439B-46D1-B2DC-2C7AF6C5E045}" type="parTrans" cxnId="{A560287D-0D06-4913-B378-34A7F86B613C}">
      <dgm:prSet/>
      <dgm:spPr/>
      <dgm:t>
        <a:bodyPr/>
        <a:lstStyle/>
        <a:p>
          <a:endParaRPr lang="en-US"/>
        </a:p>
      </dgm:t>
    </dgm:pt>
    <dgm:pt modelId="{10F09B2B-EC66-4934-A183-F5114DFF08BD}" type="sibTrans" cxnId="{A560287D-0D06-4913-B378-34A7F86B613C}">
      <dgm:prSet/>
      <dgm:spPr/>
      <dgm:t>
        <a:bodyPr/>
        <a:lstStyle/>
        <a:p>
          <a:endParaRPr lang="en-US"/>
        </a:p>
      </dgm:t>
    </dgm:pt>
    <dgm:pt modelId="{144A68C4-C604-456B-B8E4-D738713D6DD3}">
      <dgm:prSet phldrT="[Text]" custT="1"/>
      <dgm:spPr/>
      <dgm:t>
        <a:bodyPr/>
        <a:lstStyle/>
        <a:p>
          <a:r>
            <a:rPr lang="en-US" sz="1800" dirty="0" smtClean="0"/>
            <a:t>July 21, 2015 – Award Bids</a:t>
          </a:r>
          <a:endParaRPr lang="en-US" sz="1800" dirty="0"/>
        </a:p>
      </dgm:t>
    </dgm:pt>
    <dgm:pt modelId="{2423C8A9-E134-46DD-B540-25F89672F2EE}" type="parTrans" cxnId="{971977CB-BCD6-44B2-B9B3-E2A8C7751A13}">
      <dgm:prSet/>
      <dgm:spPr/>
      <dgm:t>
        <a:bodyPr/>
        <a:lstStyle/>
        <a:p>
          <a:endParaRPr lang="en-US"/>
        </a:p>
      </dgm:t>
    </dgm:pt>
    <dgm:pt modelId="{C1581517-5295-4633-B2D2-172FEA50B4A1}" type="sibTrans" cxnId="{971977CB-BCD6-44B2-B9B3-E2A8C7751A13}">
      <dgm:prSet/>
      <dgm:spPr/>
      <dgm:t>
        <a:bodyPr/>
        <a:lstStyle/>
        <a:p>
          <a:endParaRPr lang="en-US"/>
        </a:p>
      </dgm:t>
    </dgm:pt>
    <dgm:pt modelId="{DA7A042A-66C9-43D0-8C68-603908694105}">
      <dgm:prSet phldrT="[Text]" custT="1"/>
      <dgm:spPr/>
      <dgm:t>
        <a:bodyPr/>
        <a:lstStyle/>
        <a:p>
          <a:r>
            <a:rPr lang="en-US" sz="1800" dirty="0" smtClean="0"/>
            <a:t>August 3, 2015 – Mechanics Building Occupied</a:t>
          </a:r>
          <a:endParaRPr lang="en-US" sz="1800" dirty="0"/>
        </a:p>
      </dgm:t>
    </dgm:pt>
    <dgm:pt modelId="{4E3206B0-2F83-4340-A918-1311C38071CE}" type="parTrans" cxnId="{907B3CD7-2B94-4B1F-98E8-E168DCA7D22E}">
      <dgm:prSet/>
      <dgm:spPr/>
      <dgm:t>
        <a:bodyPr/>
        <a:lstStyle/>
        <a:p>
          <a:endParaRPr lang="en-US"/>
        </a:p>
      </dgm:t>
    </dgm:pt>
    <dgm:pt modelId="{91DFDB52-06AE-4C36-9701-750BC6DF93D5}" type="sibTrans" cxnId="{907B3CD7-2B94-4B1F-98E8-E168DCA7D22E}">
      <dgm:prSet/>
      <dgm:spPr/>
      <dgm:t>
        <a:bodyPr/>
        <a:lstStyle/>
        <a:p>
          <a:endParaRPr lang="en-US"/>
        </a:p>
      </dgm:t>
    </dgm:pt>
    <dgm:pt modelId="{FFBB4BB7-ACFE-4C9C-BADE-AFCC77CD3D16}" type="pres">
      <dgm:prSet presAssocID="{455C831A-CCF5-4391-A2BE-9DF065D37587}" presName="Name0" presStyleCnt="0">
        <dgm:presLayoutVars>
          <dgm:dir/>
          <dgm:animLvl val="lvl"/>
          <dgm:resizeHandles/>
        </dgm:presLayoutVars>
      </dgm:prSet>
      <dgm:spPr/>
    </dgm:pt>
    <dgm:pt modelId="{557390EE-5A77-46F0-AAB2-80C32DE0D3B1}" type="pres">
      <dgm:prSet presAssocID="{1E3A074B-8EC3-4AC7-ADB8-C53A583CA2D1}" presName="linNode" presStyleCnt="0"/>
      <dgm:spPr/>
    </dgm:pt>
    <dgm:pt modelId="{3465BDE0-85D4-4703-95E9-6E2660C662E1}" type="pres">
      <dgm:prSet presAssocID="{1E3A074B-8EC3-4AC7-ADB8-C53A583CA2D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ABC5-5080-4EB4-9718-2078BE0A6D05}" type="pres">
      <dgm:prSet presAssocID="{1E3A074B-8EC3-4AC7-ADB8-C53A583CA2D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3E7B1-894A-4DCD-84F6-02D401F90171}" type="pres">
      <dgm:prSet presAssocID="{13D421C7-F834-4141-85ED-0207D610A128}" presName="spacing" presStyleCnt="0"/>
      <dgm:spPr/>
    </dgm:pt>
    <dgm:pt modelId="{CB778507-A41C-49FD-89C9-CBD60BE1A054}" type="pres">
      <dgm:prSet presAssocID="{C7CCB8C4-BA8F-435B-96D2-651E5BBEE204}" presName="linNode" presStyleCnt="0"/>
      <dgm:spPr/>
    </dgm:pt>
    <dgm:pt modelId="{95E6EC10-B92A-4A05-8DC4-7BA5746BB055}" type="pres">
      <dgm:prSet presAssocID="{C7CCB8C4-BA8F-435B-96D2-651E5BBEE20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3A6-7FB5-43A9-8A0F-EFAA04EF8FB9}" type="pres">
      <dgm:prSet presAssocID="{C7CCB8C4-BA8F-435B-96D2-651E5BBEE204}" presName="childShp" presStyleLbl="bgAccFollowNode1" presStyleIdx="1" presStyleCnt="4" custLinFactNeighborX="13636" custLinFactNeighborY="-11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70BA4-DC26-42FF-837D-251845A341F4}" type="pres">
      <dgm:prSet presAssocID="{7D6A4EA2-7BAB-433A-B969-4D95C96F0274}" presName="spacing" presStyleCnt="0"/>
      <dgm:spPr/>
    </dgm:pt>
    <dgm:pt modelId="{8D0949D6-E529-47CF-9EDA-2EFAF6C0E084}" type="pres">
      <dgm:prSet presAssocID="{A75DE5EA-0E88-4A1C-B1EA-B4EE477D7AA1}" presName="linNode" presStyleCnt="0"/>
      <dgm:spPr/>
    </dgm:pt>
    <dgm:pt modelId="{C5F2DA6B-53BD-49F1-BBD3-B999A2B12BCA}" type="pres">
      <dgm:prSet presAssocID="{A75DE5EA-0E88-4A1C-B1EA-B4EE477D7AA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39CA3-609A-4481-9160-43B13DBD121A}" type="pres">
      <dgm:prSet presAssocID="{A75DE5EA-0E88-4A1C-B1EA-B4EE477D7AA1}" presName="childShp" presStyleLbl="bgAccFollowNode1" presStyleIdx="2" presStyleCnt="4" custLinFactNeighborX="2364" custLinFactNeighborY="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8C6AA-8301-4E02-B033-AD5E0FA43A39}" type="pres">
      <dgm:prSet presAssocID="{03226FF3-250B-4000-A0B5-00FF0F1D75A5}" presName="spacing" presStyleCnt="0"/>
      <dgm:spPr/>
    </dgm:pt>
    <dgm:pt modelId="{83C17CB0-A02D-4BF2-AB97-DEB9E640BC6C}" type="pres">
      <dgm:prSet presAssocID="{1982B446-3706-4711-A6F1-3DC4DFE59A3A}" presName="linNode" presStyleCnt="0"/>
      <dgm:spPr/>
    </dgm:pt>
    <dgm:pt modelId="{885BC6EF-6CA9-4519-8FF6-E4756D287D38}" type="pres">
      <dgm:prSet presAssocID="{1982B446-3706-4711-A6F1-3DC4DFE59A3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EDD54-DFFC-4E5B-8C3A-F857F6E8F011}" type="pres">
      <dgm:prSet presAssocID="{1982B446-3706-4711-A6F1-3DC4DFE59A3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398F3-A9DD-4822-A4A0-9408AA94EB41}" srcId="{A75DE5EA-0E88-4A1C-B1EA-B4EE477D7AA1}" destId="{9898FE38-DE6C-46BA-8D32-D767674AD978}" srcOrd="1" destOrd="0" parTransId="{6500A968-9A0E-4ACA-91E4-A3C5FA03BCC8}" sibTransId="{15E99FBC-5B51-4114-8E0B-C26E50C78603}"/>
    <dgm:cxn modelId="{FD8FB2B6-78FC-4A7D-A271-7620CA831A55}" type="presOf" srcId="{A39C9339-F7BC-4A9F-AF8A-3B9741B27413}" destId="{F46DABC5-5080-4EB4-9718-2078BE0A6D05}" srcOrd="0" destOrd="0" presId="urn:microsoft.com/office/officeart/2005/8/layout/vList6"/>
    <dgm:cxn modelId="{DC03BAED-149D-4B67-8983-793E7039F523}" type="presOf" srcId="{5175B6B0-3CA6-4535-A09B-108E0999A356}" destId="{803A03A6-7FB5-43A9-8A0F-EFAA04EF8FB9}" srcOrd="0" destOrd="0" presId="urn:microsoft.com/office/officeart/2005/8/layout/vList6"/>
    <dgm:cxn modelId="{7E04B41D-056A-4BD7-9DC5-C341087813F2}" type="presOf" srcId="{630A89D8-CB12-48FC-B23E-D654FD389CE3}" destId="{3DCEDD54-DFFC-4E5B-8C3A-F857F6E8F011}" srcOrd="0" destOrd="2" presId="urn:microsoft.com/office/officeart/2005/8/layout/vList6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A560287D-0D06-4913-B378-34A7F86B613C}" srcId="{C7CCB8C4-BA8F-435B-96D2-651E5BBEE204}" destId="{41CE0862-E8B6-4799-A3CE-53856BCD6448}" srcOrd="1" destOrd="0" parTransId="{7DA4C02F-439B-46D1-B2DC-2C7AF6C5E045}" sibTransId="{10F09B2B-EC66-4934-A183-F5114DFF08BD}"/>
    <dgm:cxn modelId="{C9B470B3-286E-4BF1-8CE4-16FE27EB7130}" type="presOf" srcId="{9898FE38-DE6C-46BA-8D32-D767674AD978}" destId="{8F939CA3-609A-4481-9160-43B13DBD121A}" srcOrd="0" destOrd="1" presId="urn:microsoft.com/office/officeart/2005/8/layout/vList6"/>
    <dgm:cxn modelId="{7538144F-8E40-49D8-A355-6CC0D7CFE267}" srcId="{1982B446-3706-4711-A6F1-3DC4DFE59A3A}" destId="{630A89D8-CB12-48FC-B23E-D654FD389CE3}" srcOrd="2" destOrd="0" parTransId="{90FC7EEB-1039-4D90-BB3E-3B0588924745}" sibTransId="{6E1788AE-7E10-4627-9EF2-A3011ED328B4}"/>
    <dgm:cxn modelId="{4E6AC4B1-CD97-4B11-BD5F-591226D8076F}" srcId="{A75DE5EA-0E88-4A1C-B1EA-B4EE477D7AA1}" destId="{320EC6E2-C82F-44B6-9775-61BB68951F8E}" srcOrd="2" destOrd="0" parTransId="{D4D0E6A0-29F4-44A0-9275-5E70508E7EC8}" sibTransId="{8FEAC9C8-C566-4459-AB81-49ADCCA458D7}"/>
    <dgm:cxn modelId="{49AA5127-AD07-43FD-9129-132678DF8B3E}" type="presOf" srcId="{DA7A042A-66C9-43D0-8C68-603908694105}" destId="{3DCEDD54-DFFC-4E5B-8C3A-F857F6E8F011}" srcOrd="0" destOrd="0" presId="urn:microsoft.com/office/officeart/2005/8/layout/vList6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971977CB-BCD6-44B2-B9B3-E2A8C7751A13}" srcId="{A75DE5EA-0E88-4A1C-B1EA-B4EE477D7AA1}" destId="{144A68C4-C604-456B-B8E4-D738713D6DD3}" srcOrd="0" destOrd="0" parTransId="{2423C8A9-E134-46DD-B540-25F89672F2EE}" sibTransId="{C1581517-5295-4633-B2D2-172FEA50B4A1}"/>
    <dgm:cxn modelId="{009E48DC-5D0C-4A70-AF05-1E5FEF22D576}" type="presOf" srcId="{320EC6E2-C82F-44B6-9775-61BB68951F8E}" destId="{8F939CA3-609A-4481-9160-43B13DBD121A}" srcOrd="0" destOrd="2" presId="urn:microsoft.com/office/officeart/2005/8/layout/vList6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58230C09-714B-47F1-B485-F591526E3D7E}" type="presOf" srcId="{41CE0862-E8B6-4799-A3CE-53856BCD6448}" destId="{803A03A6-7FB5-43A9-8A0F-EFAA04EF8FB9}" srcOrd="0" destOrd="1" presId="urn:microsoft.com/office/officeart/2005/8/layout/vList6"/>
    <dgm:cxn modelId="{67CF871F-1257-4705-A78F-FD78E3909FDD}" type="presOf" srcId="{455C831A-CCF5-4391-A2BE-9DF065D37587}" destId="{FFBB4BB7-ACFE-4C9C-BADE-AFCC77CD3D16}" srcOrd="0" destOrd="0" presId="urn:microsoft.com/office/officeart/2005/8/layout/vList6"/>
    <dgm:cxn modelId="{C7D33E4E-BF0F-4406-AFE0-9A4972D48E38}" type="presOf" srcId="{C7CCB8C4-BA8F-435B-96D2-651E5BBEE204}" destId="{95E6EC10-B92A-4A05-8DC4-7BA5746BB055}" srcOrd="0" destOrd="0" presId="urn:microsoft.com/office/officeart/2005/8/layout/vList6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B013D213-27F8-4D44-AEE1-418E264305B9}" type="presOf" srcId="{1E3A074B-8EC3-4AC7-ADB8-C53A583CA2D1}" destId="{3465BDE0-85D4-4703-95E9-6E2660C662E1}" srcOrd="0" destOrd="0" presId="urn:microsoft.com/office/officeart/2005/8/layout/vList6"/>
    <dgm:cxn modelId="{3DB9694C-6B70-43AD-A62D-3800B2DAEA95}" type="presOf" srcId="{1982B446-3706-4711-A6F1-3DC4DFE59A3A}" destId="{885BC6EF-6CA9-4519-8FF6-E4756D287D38}" srcOrd="0" destOrd="0" presId="urn:microsoft.com/office/officeart/2005/8/layout/vList6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D109F911-DDDC-48D2-A5FE-FC662392D5D5}" type="presOf" srcId="{144A68C4-C604-456B-B8E4-D738713D6DD3}" destId="{8F939CA3-609A-4481-9160-43B13DBD121A}" srcOrd="0" destOrd="0" presId="urn:microsoft.com/office/officeart/2005/8/layout/vList6"/>
    <dgm:cxn modelId="{293E3154-15DE-4C13-93DE-664CEAB9F0AF}" srcId="{1982B446-3706-4711-A6F1-3DC4DFE59A3A}" destId="{BAD6DE81-DE4F-40EF-8526-A8F127A4BE33}" srcOrd="1" destOrd="0" parTransId="{3224C504-155F-4C9F-93C7-83D8D4CEC1B4}" sibTransId="{6252B9CC-7427-40BA-B706-E629F53D4B22}"/>
    <dgm:cxn modelId="{907B3CD7-2B94-4B1F-98E8-E168DCA7D22E}" srcId="{1982B446-3706-4711-A6F1-3DC4DFE59A3A}" destId="{DA7A042A-66C9-43D0-8C68-603908694105}" srcOrd="0" destOrd="0" parTransId="{4E3206B0-2F83-4340-A918-1311C38071CE}" sibTransId="{91DFDB52-06AE-4C36-9701-750BC6DF93D5}"/>
    <dgm:cxn modelId="{3C96708F-4E07-4DCA-8F06-FACC15ED905C}" type="presOf" srcId="{BAD6DE81-DE4F-40EF-8526-A8F127A4BE33}" destId="{3DCEDD54-DFFC-4E5B-8C3A-F857F6E8F011}" srcOrd="0" destOrd="1" presId="urn:microsoft.com/office/officeart/2005/8/layout/vList6"/>
    <dgm:cxn modelId="{D39C2D22-C851-4AFF-982F-7FBD33EE2D0F}" type="presOf" srcId="{A75DE5EA-0E88-4A1C-B1EA-B4EE477D7AA1}" destId="{C5F2DA6B-53BD-49F1-BBD3-B999A2B12BCA}" srcOrd="0" destOrd="0" presId="urn:microsoft.com/office/officeart/2005/8/layout/vList6"/>
    <dgm:cxn modelId="{8160036E-58A6-4FE4-A3F8-C27C85C6258E}" type="presParOf" srcId="{FFBB4BB7-ACFE-4C9C-BADE-AFCC77CD3D16}" destId="{557390EE-5A77-46F0-AAB2-80C32DE0D3B1}" srcOrd="0" destOrd="0" presId="urn:microsoft.com/office/officeart/2005/8/layout/vList6"/>
    <dgm:cxn modelId="{A3B9C8A4-9F2F-4BAB-9EF5-81CF2F3AE7C7}" type="presParOf" srcId="{557390EE-5A77-46F0-AAB2-80C32DE0D3B1}" destId="{3465BDE0-85D4-4703-95E9-6E2660C662E1}" srcOrd="0" destOrd="0" presId="urn:microsoft.com/office/officeart/2005/8/layout/vList6"/>
    <dgm:cxn modelId="{67F5F103-FBEB-4C52-B1BF-55A2C61863C4}" type="presParOf" srcId="{557390EE-5A77-46F0-AAB2-80C32DE0D3B1}" destId="{F46DABC5-5080-4EB4-9718-2078BE0A6D05}" srcOrd="1" destOrd="0" presId="urn:microsoft.com/office/officeart/2005/8/layout/vList6"/>
    <dgm:cxn modelId="{E98EC36D-010A-477B-8A64-00A0863F96FA}" type="presParOf" srcId="{FFBB4BB7-ACFE-4C9C-BADE-AFCC77CD3D16}" destId="{3553E7B1-894A-4DCD-84F6-02D401F90171}" srcOrd="1" destOrd="0" presId="urn:microsoft.com/office/officeart/2005/8/layout/vList6"/>
    <dgm:cxn modelId="{D80CED8E-A7E6-45C4-8130-D67B3D554427}" type="presParOf" srcId="{FFBB4BB7-ACFE-4C9C-BADE-AFCC77CD3D16}" destId="{CB778507-A41C-49FD-89C9-CBD60BE1A054}" srcOrd="2" destOrd="0" presId="urn:microsoft.com/office/officeart/2005/8/layout/vList6"/>
    <dgm:cxn modelId="{CCBE04A8-0124-4970-A3EC-CBAA56206BB0}" type="presParOf" srcId="{CB778507-A41C-49FD-89C9-CBD60BE1A054}" destId="{95E6EC10-B92A-4A05-8DC4-7BA5746BB055}" srcOrd="0" destOrd="0" presId="urn:microsoft.com/office/officeart/2005/8/layout/vList6"/>
    <dgm:cxn modelId="{907AE426-9D74-4313-9DCD-1F39C91EF0C7}" type="presParOf" srcId="{CB778507-A41C-49FD-89C9-CBD60BE1A054}" destId="{803A03A6-7FB5-43A9-8A0F-EFAA04EF8FB9}" srcOrd="1" destOrd="0" presId="urn:microsoft.com/office/officeart/2005/8/layout/vList6"/>
    <dgm:cxn modelId="{78033F8E-368C-46E8-A317-DDCD2415408A}" type="presParOf" srcId="{FFBB4BB7-ACFE-4C9C-BADE-AFCC77CD3D16}" destId="{4E070BA4-DC26-42FF-837D-251845A341F4}" srcOrd="3" destOrd="0" presId="urn:microsoft.com/office/officeart/2005/8/layout/vList6"/>
    <dgm:cxn modelId="{1F5849CA-4426-4B50-9FBA-6F5F574A2F23}" type="presParOf" srcId="{FFBB4BB7-ACFE-4C9C-BADE-AFCC77CD3D16}" destId="{8D0949D6-E529-47CF-9EDA-2EFAF6C0E084}" srcOrd="4" destOrd="0" presId="urn:microsoft.com/office/officeart/2005/8/layout/vList6"/>
    <dgm:cxn modelId="{72670224-DCC7-48EF-82A2-2ED79BA39699}" type="presParOf" srcId="{8D0949D6-E529-47CF-9EDA-2EFAF6C0E084}" destId="{C5F2DA6B-53BD-49F1-BBD3-B999A2B12BCA}" srcOrd="0" destOrd="0" presId="urn:microsoft.com/office/officeart/2005/8/layout/vList6"/>
    <dgm:cxn modelId="{C796B039-C93C-40F1-B587-512A63ADD0AF}" type="presParOf" srcId="{8D0949D6-E529-47CF-9EDA-2EFAF6C0E084}" destId="{8F939CA3-609A-4481-9160-43B13DBD121A}" srcOrd="1" destOrd="0" presId="urn:microsoft.com/office/officeart/2005/8/layout/vList6"/>
    <dgm:cxn modelId="{1DE74678-2B4B-4B70-95C4-F0D7F1D42D98}" type="presParOf" srcId="{FFBB4BB7-ACFE-4C9C-BADE-AFCC77CD3D16}" destId="{7768C6AA-8301-4E02-B033-AD5E0FA43A39}" srcOrd="5" destOrd="0" presId="urn:microsoft.com/office/officeart/2005/8/layout/vList6"/>
    <dgm:cxn modelId="{9EC6305C-0457-46F0-A722-9ABC9E97CBE6}" type="presParOf" srcId="{FFBB4BB7-ACFE-4C9C-BADE-AFCC77CD3D16}" destId="{83C17CB0-A02D-4BF2-AB97-DEB9E640BC6C}" srcOrd="6" destOrd="0" presId="urn:microsoft.com/office/officeart/2005/8/layout/vList6"/>
    <dgm:cxn modelId="{35A21A11-3BE2-4E02-9806-948F1C40140E}" type="presParOf" srcId="{83C17CB0-A02D-4BF2-AB97-DEB9E640BC6C}" destId="{885BC6EF-6CA9-4519-8FF6-E4756D287D38}" srcOrd="0" destOrd="0" presId="urn:microsoft.com/office/officeart/2005/8/layout/vList6"/>
    <dgm:cxn modelId="{7B3F232D-DBB5-47E9-8195-4E4BA5EA2140}" type="presParOf" srcId="{83C17CB0-A02D-4BF2-AB97-DEB9E640BC6C}" destId="{3DCEDD54-DFFC-4E5B-8C3A-F857F6E8F0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en-US" sz="2000" dirty="0" smtClean="0"/>
            <a:t>Project</a:t>
          </a:r>
          <a:endParaRPr lang="en-US" sz="2000" dirty="0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en-US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en-US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en-US" sz="1400" dirty="0" smtClean="0"/>
            <a:t>Moving</a:t>
          </a:r>
          <a:endParaRPr lang="en-US" sz="1400" dirty="0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en-US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en-US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en-US" sz="1400" spc="-10" baseline="0" dirty="0" smtClean="0"/>
            <a:t>Construction</a:t>
          </a:r>
          <a:endParaRPr lang="en-US" sz="1400" spc="-10" baseline="0" dirty="0"/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en-US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en-US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en-US" sz="1400" dirty="0" smtClean="0"/>
            <a:t>Bids</a:t>
          </a:r>
          <a:endParaRPr lang="en-US" sz="1400" dirty="0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en-US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en-US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en-US" sz="1200" dirty="0" smtClean="0"/>
            <a:t>Technology/</a:t>
          </a:r>
        </a:p>
        <a:p>
          <a:r>
            <a:rPr lang="en-US" sz="1200" dirty="0" smtClean="0"/>
            <a:t>Connectivity</a:t>
          </a:r>
          <a:endParaRPr lang="en-US" sz="120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en-US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en-US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en-US"/>
        </a:p>
      </dgm:t>
    </dgm:pt>
    <dgm:pt modelId="{E09D1B4B-09AE-4B1F-A409-CE344F8F9185}" type="pres">
      <dgm:prSet presAssocID="{ED3CCD02-8D75-4A08-AD85-C5F828B2931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9A2186A-8429-4E95-A4D2-214813090081}" type="pres">
      <dgm:prSet presAssocID="{ED3CCD02-8D75-4A08-AD85-C5F828B2931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0779230-642B-46DB-B5CA-FC2220C38859}" type="pres">
      <dgm:prSet presAssocID="{813DB034-1CFA-4CE1-8536-6BC256192226}" presName="node" presStyleLbl="node1" presStyleIdx="0" presStyleCnt="4" custScaleX="117603" custScaleY="117603" custRadScaleRad="97316" custRadScaleInc="-188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F644-A37B-4263-BDD3-7D4AECF93436}" type="pres">
      <dgm:prSet presAssocID="{5418FCE5-0AC2-479F-8F47-D35F7A60BD8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F2E0478-D773-4966-9A95-8E70AD7139B7}" type="pres">
      <dgm:prSet presAssocID="{5418FCE5-0AC2-479F-8F47-D35F7A60BD8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FE55D76-69B8-469D-BE4A-A0F9F69D5110}" type="pres">
      <dgm:prSet presAssocID="{6461E40C-FAF1-4C11-9CA4-01B7756558A8}" presName="node" presStyleLbl="node1" presStyleIdx="1" presStyleCnt="4" custScaleX="117603" custScaleY="117603" custRadScaleRad="93759" custRadScaleInc="-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FDE60-5A66-47CD-855C-10B0ABFAFF6D}" type="pres">
      <dgm:prSet presAssocID="{E1D6882F-7F41-4B9B-8326-079D0B7775D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9C29361-9907-4AA5-9D4C-465D8E4516DA}" type="pres">
      <dgm:prSet presAssocID="{E1D6882F-7F41-4B9B-8326-079D0B7775D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92A8904-4F29-41B2-8DF6-9E5DB43B598E}" type="pres">
      <dgm:prSet presAssocID="{9A038BAD-1DAA-4E08-AF5C-7A535C3A31A3}" presName="node" presStyleLbl="node1" presStyleIdx="2" presStyleCnt="4" custScaleX="117603" custScaleY="117603" custRadScaleRad="108053" custRadScaleInc="39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BEB95-5498-4076-A7AD-52EA2D6058A0}" type="pres">
      <dgm:prSet presAssocID="{8F21B166-5620-46A8-A5DD-72EAE361E61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C992717-B056-4E89-850B-547F00D86B47}" type="pres">
      <dgm:prSet presAssocID="{8F21B166-5620-46A8-A5DD-72EAE361E61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AE6ABD-EFF8-41C2-907C-790C07DF522C}" type="pres">
      <dgm:prSet presAssocID="{C2B16F5E-4FD9-4E6C-984C-5FB34252F788}" presName="node" presStyleLbl="node1" presStyleIdx="3" presStyleCnt="4" custScaleX="117603" custScaleY="117603" custRadScaleRad="97423" custRadScaleInc="-20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31DB4428-7236-410D-B802-454A4D514C4E}" type="presOf" srcId="{E1D6882F-7F41-4B9B-8326-079D0B7775D3}" destId="{FB0FDE60-5A66-47CD-855C-10B0ABFAFF6D}" srcOrd="0" destOrd="0" presId="urn:microsoft.com/office/officeart/2005/8/layout/radial5"/>
    <dgm:cxn modelId="{3DF4167B-E0B9-416E-850A-5BA61F3B1815}" type="presOf" srcId="{E1D6882F-7F41-4B9B-8326-079D0B7775D3}" destId="{D9C29361-9907-4AA5-9D4C-465D8E4516DA}" srcOrd="1" destOrd="0" presId="urn:microsoft.com/office/officeart/2005/8/layout/radial5"/>
    <dgm:cxn modelId="{A618E872-AE83-4DED-AC19-D6EF5C2AD8C1}" type="presOf" srcId="{5418FCE5-0AC2-479F-8F47-D35F7A60BD8D}" destId="{4873F644-A37B-4263-BDD3-7D4AECF93436}" srcOrd="0" destOrd="0" presId="urn:microsoft.com/office/officeart/2005/8/layout/radial5"/>
    <dgm:cxn modelId="{67DA096C-853C-48E5-8FE5-4B9E7DBA647D}" type="presOf" srcId="{ED3CCD02-8D75-4A08-AD85-C5F828B29313}" destId="{E09D1B4B-09AE-4B1F-A409-CE344F8F9185}" srcOrd="0" destOrd="0" presId="urn:microsoft.com/office/officeart/2005/8/layout/radial5"/>
    <dgm:cxn modelId="{DEFAC970-E5DE-44C0-A37B-A69B56217F48}" type="presOf" srcId="{8F21B166-5620-46A8-A5DD-72EAE361E61D}" destId="{470BEB95-5498-4076-A7AD-52EA2D6058A0}" srcOrd="0" destOrd="0" presId="urn:microsoft.com/office/officeart/2005/8/layout/radial5"/>
    <dgm:cxn modelId="{D675838B-01AB-41F1-9BED-F002D4FF94BA}" type="presOf" srcId="{D3864EA6-13E7-440F-948B-8118F5878A44}" destId="{7ADCFBEC-172E-41BB-B545-FE2085E0B744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C1CB1BC4-162B-4541-9AA5-F556E44DCC1A}" type="presOf" srcId="{5418FCE5-0AC2-479F-8F47-D35F7A60BD8D}" destId="{AF2E0478-D773-4966-9A95-8E70AD7139B7}" srcOrd="1" destOrd="0" presId="urn:microsoft.com/office/officeart/2005/8/layout/radial5"/>
    <dgm:cxn modelId="{F20E6E35-2EF6-49E1-BCE2-AF737813AC7F}" srcId="{D3864EA6-13E7-440F-948B-8118F5878A44}" destId="{C2B16F5E-4FD9-4E6C-984C-5FB34252F788}" srcOrd="3" destOrd="0" parTransId="{8F21B166-5620-46A8-A5DD-72EAE361E61D}" sibTransId="{D972BA52-9B06-4D48-9819-200C1326EA4D}"/>
    <dgm:cxn modelId="{C66DC7BF-2F0A-4BDD-96C7-F71FF1B7D02A}" type="presOf" srcId="{19675BB5-4BE3-4E06-B2B3-AAA3D107C1A8}" destId="{EB09D521-9D02-4B4D-80CB-EB847731A63E}" srcOrd="0" destOrd="0" presId="urn:microsoft.com/office/officeart/2005/8/layout/radial5"/>
    <dgm:cxn modelId="{9B37586A-E1B0-4DC7-A26C-A2B091B1764E}" type="presOf" srcId="{6461E40C-FAF1-4C11-9CA4-01B7756558A8}" destId="{8FE55D76-69B8-469D-BE4A-A0F9F69D5110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E2D3B342-BADB-458A-9D96-1C1DF69B8C58}" type="presOf" srcId="{9A038BAD-1DAA-4E08-AF5C-7A535C3A31A3}" destId="{492A8904-4F29-41B2-8DF6-9E5DB43B598E}" srcOrd="0" destOrd="0" presId="urn:microsoft.com/office/officeart/2005/8/layout/radial5"/>
    <dgm:cxn modelId="{098D3320-5A10-408E-A6A7-7EE599799639}" type="presOf" srcId="{8F21B166-5620-46A8-A5DD-72EAE361E61D}" destId="{8C992717-B056-4E89-850B-547F00D86B47}" srcOrd="1" destOrd="0" presId="urn:microsoft.com/office/officeart/2005/8/layout/radial5"/>
    <dgm:cxn modelId="{29F43509-A93E-467C-BA6B-FC4B24C487ED}" type="presOf" srcId="{C2B16F5E-4FD9-4E6C-984C-5FB34252F788}" destId="{A0AE6ABD-EFF8-41C2-907C-790C07DF522C}" srcOrd="0" destOrd="0" presId="urn:microsoft.com/office/officeart/2005/8/layout/radial5"/>
    <dgm:cxn modelId="{AAFCE61F-FF20-4BCE-833E-5BA1928EF1EE}" type="presOf" srcId="{ED3CCD02-8D75-4A08-AD85-C5F828B29313}" destId="{79A2186A-8429-4E95-A4D2-214813090081}" srcOrd="1" destOrd="0" presId="urn:microsoft.com/office/officeart/2005/8/layout/radial5"/>
    <dgm:cxn modelId="{16A3BDC6-AAB8-47BC-B022-9E0BB5CD349F}" type="presOf" srcId="{813DB034-1CFA-4CE1-8536-6BC256192226}" destId="{60779230-642B-46DB-B5CA-FC2220C38859}" srcOrd="0" destOrd="0" presId="urn:microsoft.com/office/officeart/2005/8/layout/radial5"/>
    <dgm:cxn modelId="{F67B8136-3A2B-408C-9570-C50B3786C6D1}" srcId="{D3864EA6-13E7-440F-948B-8118F5878A44}" destId="{9A038BAD-1DAA-4E08-AF5C-7A535C3A31A3}" srcOrd="2" destOrd="0" parTransId="{E1D6882F-7F41-4B9B-8326-079D0B7775D3}" sibTransId="{BF904E21-59DA-42DB-BE7C-359EAF11BFDB}"/>
    <dgm:cxn modelId="{A823572B-96AC-40FC-87E5-8688AEE9CC86}" type="presParOf" srcId="{EB09D521-9D02-4B4D-80CB-EB847731A63E}" destId="{7ADCFBEC-172E-41BB-B545-FE2085E0B744}" srcOrd="0" destOrd="0" presId="urn:microsoft.com/office/officeart/2005/8/layout/radial5"/>
    <dgm:cxn modelId="{A66E2412-D778-417C-A8E7-FD3FF29D4DBD}" type="presParOf" srcId="{EB09D521-9D02-4B4D-80CB-EB847731A63E}" destId="{E09D1B4B-09AE-4B1F-A409-CE344F8F9185}" srcOrd="1" destOrd="0" presId="urn:microsoft.com/office/officeart/2005/8/layout/radial5"/>
    <dgm:cxn modelId="{6031C3EB-3C3F-4526-BC29-6DF3C45056BC}" type="presParOf" srcId="{E09D1B4B-09AE-4B1F-A409-CE344F8F9185}" destId="{79A2186A-8429-4E95-A4D2-214813090081}" srcOrd="0" destOrd="0" presId="urn:microsoft.com/office/officeart/2005/8/layout/radial5"/>
    <dgm:cxn modelId="{EC787CE1-040E-4807-AFE5-8A02C68404BF}" type="presParOf" srcId="{EB09D521-9D02-4B4D-80CB-EB847731A63E}" destId="{60779230-642B-46DB-B5CA-FC2220C38859}" srcOrd="2" destOrd="0" presId="urn:microsoft.com/office/officeart/2005/8/layout/radial5"/>
    <dgm:cxn modelId="{51CB929A-3E2A-40F1-BDD5-07A58C836973}" type="presParOf" srcId="{EB09D521-9D02-4B4D-80CB-EB847731A63E}" destId="{4873F644-A37B-4263-BDD3-7D4AECF93436}" srcOrd="3" destOrd="0" presId="urn:microsoft.com/office/officeart/2005/8/layout/radial5"/>
    <dgm:cxn modelId="{B19C3AED-5C82-4931-8B45-6BC1732E2B4E}" type="presParOf" srcId="{4873F644-A37B-4263-BDD3-7D4AECF93436}" destId="{AF2E0478-D773-4966-9A95-8E70AD7139B7}" srcOrd="0" destOrd="0" presId="urn:microsoft.com/office/officeart/2005/8/layout/radial5"/>
    <dgm:cxn modelId="{9D789B61-232D-44DE-97DE-1A752D1479FD}" type="presParOf" srcId="{EB09D521-9D02-4B4D-80CB-EB847731A63E}" destId="{8FE55D76-69B8-469D-BE4A-A0F9F69D5110}" srcOrd="4" destOrd="0" presId="urn:microsoft.com/office/officeart/2005/8/layout/radial5"/>
    <dgm:cxn modelId="{C1C6D697-EF24-4813-8650-A7BB20A21CFA}" type="presParOf" srcId="{EB09D521-9D02-4B4D-80CB-EB847731A63E}" destId="{FB0FDE60-5A66-47CD-855C-10B0ABFAFF6D}" srcOrd="5" destOrd="0" presId="urn:microsoft.com/office/officeart/2005/8/layout/radial5"/>
    <dgm:cxn modelId="{8D8C74BD-7D3D-4C2B-9C1C-24B0CBB52462}" type="presParOf" srcId="{FB0FDE60-5A66-47CD-855C-10B0ABFAFF6D}" destId="{D9C29361-9907-4AA5-9D4C-465D8E4516DA}" srcOrd="0" destOrd="0" presId="urn:microsoft.com/office/officeart/2005/8/layout/radial5"/>
    <dgm:cxn modelId="{6C4B04FB-D770-49D7-8B98-AC04487DAC35}" type="presParOf" srcId="{EB09D521-9D02-4B4D-80CB-EB847731A63E}" destId="{492A8904-4F29-41B2-8DF6-9E5DB43B598E}" srcOrd="6" destOrd="0" presId="urn:microsoft.com/office/officeart/2005/8/layout/radial5"/>
    <dgm:cxn modelId="{40C2E7FE-AA68-4D4F-8DE9-5612C3312513}" type="presParOf" srcId="{EB09D521-9D02-4B4D-80CB-EB847731A63E}" destId="{470BEB95-5498-4076-A7AD-52EA2D6058A0}" srcOrd="7" destOrd="0" presId="urn:microsoft.com/office/officeart/2005/8/layout/radial5"/>
    <dgm:cxn modelId="{3B857379-3ACD-4E94-8693-B53A09964530}" type="presParOf" srcId="{470BEB95-5498-4076-A7AD-52EA2D6058A0}" destId="{8C992717-B056-4E89-850B-547F00D86B47}" srcOrd="0" destOrd="0" presId="urn:microsoft.com/office/officeart/2005/8/layout/radial5"/>
    <dgm:cxn modelId="{56C50B92-64CC-413D-B728-477EB3E1F09B}" type="presParOf" srcId="{EB09D521-9D02-4B4D-80CB-EB847731A63E}" destId="{A0AE6ABD-EFF8-41C2-907C-790C07DF522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This template can be used as a starter file to give updates for project</a:t>
            </a:r>
            <a:r>
              <a:rPr lang="en-US" baseline="0" dirty="0" smtClean="0"/>
              <a:t> milestones.</a:t>
            </a:r>
            <a:endParaRPr lang="en-US" dirty="0" smtClean="0"/>
          </a:p>
          <a:p>
            <a:endParaRPr lang="en-US" baseline="0" dirty="0" smtClean="0"/>
          </a:p>
          <a:p>
            <a:pPr lvl="0"/>
            <a:r>
              <a:rPr lang="en-US" sz="1000" b="1" dirty="0"/>
              <a:t>Sections</a:t>
            </a:r>
            <a:endParaRPr lang="en-US" sz="1000" dirty="0"/>
          </a:p>
          <a:p>
            <a:pPr lvl="0"/>
            <a:r>
              <a:rPr lang="en-US" sz="1000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 </a:t>
            </a:r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* If any of</a:t>
            </a:r>
            <a:r>
              <a:rPr lang="en-US" baseline="0" dirty="0" smtClean="0"/>
              <a:t> these issues caused a schedule delay or need to be discussed further, include details in next slide.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slides</a:t>
            </a:r>
            <a:r>
              <a:rPr lang="en-US" baseline="0" dirty="0" smtClean="0"/>
              <a:t> show several examples of timelines using SmartArt graphics.</a:t>
            </a:r>
            <a:endParaRPr lang="en-US" dirty="0" smtClean="0"/>
          </a:p>
          <a:p>
            <a:r>
              <a:rPr lang="en-US" dirty="0" smtClean="0"/>
              <a:t>Include a timeline for the project, clearly marking milestones,</a:t>
            </a:r>
            <a:r>
              <a:rPr lang="en-US" baseline="0" dirty="0" smtClean="0"/>
              <a:t> important dates, </a:t>
            </a:r>
            <a:r>
              <a:rPr lang="en-US" dirty="0" smtClean="0"/>
              <a:t>and highlight where the project is now.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What are the dependencies</a:t>
            </a:r>
            <a:r>
              <a:rPr lang="en-US" baseline="0" smtClean="0"/>
              <a:t> that affect the timeline, cost, and output of this project?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4.xml"/><Relationship Id="rId7" Type="http://schemas.openxmlformats.org/officeDocument/2006/relationships/diagramLayout" Target="../diagrams/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diagramData" Target="../diagrams/data2.xml"/><Relationship Id="rId5" Type="http://schemas.openxmlformats.org/officeDocument/2006/relationships/notesSlide" Target="../notesSlides/notesSlide6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l="9000" t="15000" r="9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9600" y="152400"/>
            <a:ext cx="7772400" cy="761999"/>
          </a:xfrm>
          <a:gradFill>
            <a:gsLst>
              <a:gs pos="0">
                <a:schemeClr val="bg1"/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PBSD - Transportation and Maintenance Facility</a:t>
            </a:r>
            <a:br>
              <a:rPr lang="en-US" dirty="0" smtClean="0"/>
            </a:br>
            <a:r>
              <a:rPr lang="en-US" dirty="0" smtClean="0"/>
              <a:t>Project Status Report – 1460 Greensburg Road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2000" y="5566410"/>
            <a:ext cx="5275052" cy="129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Plum Borough School District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Zucco</a:t>
            </a:r>
            <a:r>
              <a:rPr lang="en-US" dirty="0" smtClean="0"/>
              <a:t> &amp; Michael Brewer</a:t>
            </a:r>
          </a:p>
          <a:p>
            <a:r>
              <a:rPr lang="en-US" dirty="0" smtClean="0"/>
              <a:t>June 29, 2015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Budget to Date</a:t>
            </a:r>
          </a:p>
          <a:p>
            <a:pPr lvl="1"/>
            <a:r>
              <a:rPr lang="en-US" dirty="0" smtClean="0"/>
              <a:t>Tentatively – $275,000 – $325,000</a:t>
            </a:r>
          </a:p>
          <a:p>
            <a:pPr>
              <a:lnSpc>
                <a:spcPct val="150000"/>
              </a:lnSpc>
            </a:pPr>
            <a:r>
              <a:rPr lang="en-US" baseline="0" dirty="0" smtClean="0"/>
              <a:t>Design Documents</a:t>
            </a:r>
          </a:p>
          <a:p>
            <a:pPr lvl="1"/>
            <a:r>
              <a:rPr lang="en-US" dirty="0" smtClean="0"/>
              <a:t>Terminal Schematic of Improvements – Refer to Next Slide</a:t>
            </a:r>
            <a:endParaRPr lang="en-US" baseline="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Supplemental Documents</a:t>
            </a:r>
          </a:p>
          <a:p>
            <a:pPr lvl="1"/>
            <a:r>
              <a:rPr lang="en-US" baseline="0" dirty="0" smtClean="0"/>
              <a:t>Terminal Schematic and Photos</a:t>
            </a:r>
          </a:p>
          <a:p>
            <a:pPr>
              <a:lnSpc>
                <a:spcPct val="150000"/>
              </a:lnSpc>
            </a:pPr>
            <a:r>
              <a:rPr lang="en-US" baseline="0" dirty="0" smtClean="0"/>
              <a:t>Contact information</a:t>
            </a:r>
          </a:p>
          <a:p>
            <a:pPr lvl="1"/>
            <a:r>
              <a:rPr lang="en-US" dirty="0" smtClean="0"/>
              <a:t>Michael Brewer – PBSD – Director of Administrative Services (412)-798-6370</a:t>
            </a:r>
          </a:p>
          <a:p>
            <a:pPr lvl="1"/>
            <a:r>
              <a:rPr lang="en-US" dirty="0"/>
              <a:t>Rich </a:t>
            </a:r>
            <a:r>
              <a:rPr lang="en-US" dirty="0" err="1"/>
              <a:t>Zucco</a:t>
            </a:r>
            <a:r>
              <a:rPr lang="en-US" dirty="0"/>
              <a:t> – PBSD – Board Chair – Facilities (412</a:t>
            </a:r>
            <a:r>
              <a:rPr lang="en-US" dirty="0" smtClean="0"/>
              <a:t>)-303-3394 </a:t>
            </a:r>
            <a:endParaRPr lang="en-US" dirty="0"/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Holleran</a:t>
            </a:r>
            <a:r>
              <a:rPr lang="en-US" dirty="0" smtClean="0"/>
              <a:t> – PBSD – Facilities Director (412)-798-6366</a:t>
            </a:r>
          </a:p>
          <a:p>
            <a:pPr lvl="1"/>
            <a:r>
              <a:rPr lang="en-US" dirty="0" smtClean="0"/>
              <a:t>Denny Russo – Construction Manager (412)-215-3023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886"/>
            <a:ext cx="8229600" cy="541514"/>
          </a:xfrm>
        </p:spPr>
        <p:txBody>
          <a:bodyPr>
            <a:normAutofit/>
          </a:bodyPr>
          <a:lstStyle/>
          <a:p>
            <a:r>
              <a:rPr lang="en-US" dirty="0" smtClean="0"/>
              <a:t>Terminal Schematic of Improvements </a:t>
            </a:r>
            <a:endParaRPr lang="en-US" dirty="0"/>
          </a:p>
        </p:txBody>
      </p:sp>
      <p:pic>
        <p:nvPicPr>
          <p:cNvPr id="1075" name="Content Placeholder 107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71928"/>
            <a:ext cx="8763000" cy="5562600"/>
          </a:xfrm>
          <a:prstGeom prst="rect">
            <a:avLst/>
          </a:prstGeom>
        </p:spPr>
      </p:pic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Submit1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21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Upgrade – New Fencing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382000" cy="4800600"/>
          </a:xfrm>
        </p:spPr>
      </p:pic>
    </p:spTree>
    <p:extLst>
      <p:ext uri="{BB962C8B-B14F-4D97-AF65-F5344CB8AC3E}">
        <p14:creationId xmlns:p14="http://schemas.microsoft.com/office/powerpoint/2010/main" val="39987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Facility Upgrade – New Signage and Advertisement Banner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924800" cy="4953000"/>
          </a:xfrm>
        </p:spPr>
      </p:pic>
    </p:spTree>
    <p:extLst>
      <p:ext uri="{BB962C8B-B14F-4D97-AF65-F5344CB8AC3E}">
        <p14:creationId xmlns:p14="http://schemas.microsoft.com/office/powerpoint/2010/main" val="144898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Plum Borough School District purchased the property on 1460 Greensburg Road, New Kensington, PA 15068.  </a:t>
            </a:r>
          </a:p>
          <a:p>
            <a:r>
              <a:rPr lang="en-US" dirty="0" smtClean="0"/>
              <a:t>PBSD took physical possession of the property on Monday, April 13, 2015.  </a:t>
            </a:r>
            <a:endParaRPr lang="en-US" dirty="0"/>
          </a:p>
          <a:p>
            <a:r>
              <a:rPr lang="en-US" dirty="0" smtClean="0"/>
              <a:t>The goal of the purchase is to relocate the Transportation and Maintenance Departments.</a:t>
            </a:r>
            <a:endParaRPr lang="en-US" dirty="0"/>
          </a:p>
          <a:p>
            <a:r>
              <a:rPr lang="en-US" dirty="0" smtClean="0"/>
              <a:t>PBSD plans to make improvements to the property to better house the Transportation and Maintenance Departments. 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Insurance coverage has been gained for the property. √</a:t>
            </a:r>
          </a:p>
          <a:p>
            <a:r>
              <a:rPr lang="en-US" sz="1400" dirty="0" smtClean="0"/>
              <a:t>Exterior locks have been secured and AG Mauro has been contacted to assess the lock sets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The gas, water and electricity bills have been transferred to PBSD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The Plum Borough Police have placed the property on their surveillance watch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Bus radios have been tested for transmission access. </a:t>
            </a:r>
            <a:r>
              <a:rPr lang="en-US" sz="1400" dirty="0"/>
              <a:t>√</a:t>
            </a:r>
            <a:endParaRPr lang="en-US" sz="1400" dirty="0" smtClean="0"/>
          </a:p>
          <a:p>
            <a:r>
              <a:rPr lang="en-US" sz="1400" dirty="0" smtClean="0"/>
              <a:t>Comcast has completed a site survey for Internet access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Taped video camera surveillance is being conducted until our security system can be installed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Bid specifications are being developed for the renovations of the property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Bids are being garnered for computer and Internet connectivity, routing and access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Contact has been made to Allied Waste Management for their services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Allegheny Fencing has been contacted for a site visit and assessment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Maintenance vehicles and buses are being parked within the facility</a:t>
            </a:r>
            <a:r>
              <a:rPr lang="en-US" sz="1400" dirty="0"/>
              <a:t>. √</a:t>
            </a:r>
            <a:endParaRPr lang="en-US" sz="1400" dirty="0" smtClean="0"/>
          </a:p>
          <a:p>
            <a:r>
              <a:rPr lang="en-US" sz="1400" dirty="0" smtClean="0"/>
              <a:t>Three Rivers has been contacted to sweep the entire lot of debris</a:t>
            </a:r>
            <a:r>
              <a:rPr lang="en-US" sz="1400" dirty="0"/>
              <a:t>. √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							√ = completed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Status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2700" dirty="0" smtClean="0"/>
              <a:t>Quote received for new lock set for the facility - $8874.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Received a quote for fence installation and razor wire removal for $7,840.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Pending quote for fire/security alarms.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A roll out dumpster will be on site on May 6th for debris removal.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Four (4) “No Trespassing – Video Surveillance” signs will be posted ($160).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Comcast has been granted permission to begin construction on installing Internet connectivity, routing and access to the site.  PO developed and approved.  Cost is approximately $22,000</a:t>
            </a:r>
            <a:r>
              <a:rPr lang="en-US" sz="2700" dirty="0"/>
              <a:t>. √</a:t>
            </a:r>
            <a:r>
              <a:rPr lang="en-US" sz="2700" b="1" dirty="0"/>
              <a:t> </a:t>
            </a:r>
            <a:endParaRPr lang="en-US" sz="2700" dirty="0" smtClean="0"/>
          </a:p>
          <a:p>
            <a:r>
              <a:rPr lang="en-US" sz="2700" dirty="0" smtClean="0"/>
              <a:t>All utilities (electricity, water and gas) have been placed into the ownership of the District.  Costs associated with the transfer were as follows:  $3,320, $681, $546 for security deposits for Duquesne Light and $100 for MANK. </a:t>
            </a:r>
            <a:r>
              <a:rPr lang="en-US" sz="2700" dirty="0"/>
              <a:t>√</a:t>
            </a:r>
            <a:r>
              <a:rPr lang="en-US" sz="2700" b="1" dirty="0" smtClean="0"/>
              <a:t> </a:t>
            </a:r>
          </a:p>
          <a:p>
            <a:r>
              <a:rPr lang="en-US" sz="2700" dirty="0" smtClean="0"/>
              <a:t>PA DEP Storage Tank Application has been completed and submitted. √</a:t>
            </a:r>
          </a:p>
          <a:p>
            <a:r>
              <a:rPr lang="en-US" sz="2700" dirty="0" smtClean="0"/>
              <a:t>Security and Fire Alarm quote received for the Maintenance and Transportation buildings, $2925 and $2830, respectively.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Evaluations on septic system </a:t>
            </a:r>
            <a:r>
              <a:rPr lang="en-US" sz="2700" dirty="0"/>
              <a:t>completed. √</a:t>
            </a:r>
            <a:endParaRPr lang="en-US" sz="2700" dirty="0" smtClean="0"/>
          </a:p>
          <a:p>
            <a:r>
              <a:rPr lang="en-US" sz="2700" dirty="0" smtClean="0"/>
              <a:t>Change of Occupancy Forms have been completed. √</a:t>
            </a:r>
          </a:p>
          <a:p>
            <a:r>
              <a:rPr lang="en-US" sz="2700" dirty="0" smtClean="0"/>
              <a:t>Exterior fence has been restored. </a:t>
            </a:r>
            <a:r>
              <a:rPr lang="en-US" sz="2700" dirty="0"/>
              <a:t>√</a:t>
            </a:r>
            <a:endParaRPr lang="en-US" sz="2700" dirty="0" smtClean="0"/>
          </a:p>
          <a:p>
            <a:r>
              <a:rPr lang="en-US" sz="2700" dirty="0" smtClean="0"/>
              <a:t>Internet Access work has been </a:t>
            </a:r>
            <a:r>
              <a:rPr lang="en-US" sz="2700" dirty="0"/>
              <a:t>completed. </a:t>
            </a:r>
            <a:r>
              <a:rPr lang="en-US" sz="2700" dirty="0" smtClean="0"/>
              <a:t>√</a:t>
            </a:r>
          </a:p>
          <a:p>
            <a:pPr marL="3657600" lvl="8" indent="0">
              <a:buNone/>
            </a:pPr>
            <a:r>
              <a:rPr lang="en-US" sz="1500" dirty="0" smtClean="0"/>
              <a:t>			</a:t>
            </a:r>
            <a:r>
              <a:rPr lang="en-US" sz="1500" dirty="0"/>
              <a:t>	</a:t>
            </a:r>
            <a:r>
              <a:rPr lang="en-US" sz="1500" dirty="0" smtClean="0"/>
              <a:t>			</a:t>
            </a:r>
            <a:r>
              <a:rPr lang="en-US" sz="2300" dirty="0" smtClean="0"/>
              <a:t> √ = completed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2067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Status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70000" lnSpcReduction="20000"/>
          </a:bodyPr>
          <a:lstStyle/>
          <a:p>
            <a:endParaRPr lang="en-US" sz="1500" dirty="0" smtClean="0"/>
          </a:p>
          <a:p>
            <a:r>
              <a:rPr lang="en-US" sz="1900" dirty="0"/>
              <a:t>Comcast completed connectivity work and Internet access is available on site. √</a:t>
            </a:r>
          </a:p>
          <a:p>
            <a:r>
              <a:rPr lang="en-US" sz="1900" dirty="0" smtClean="0"/>
              <a:t>Interior and exterior of buildings were cleaned and debris removed via rollout dumpster. </a:t>
            </a:r>
            <a:r>
              <a:rPr lang="en-US" sz="1900" dirty="0"/>
              <a:t>√</a:t>
            </a:r>
            <a:endParaRPr lang="en-US" sz="1900" dirty="0" smtClean="0"/>
          </a:p>
          <a:p>
            <a:r>
              <a:rPr lang="en-US" sz="1900" dirty="0" smtClean="0"/>
              <a:t>Schematic designs will reflect the addition of data ports and bus radio wiring</a:t>
            </a:r>
            <a:r>
              <a:rPr lang="en-US" sz="1900" dirty="0"/>
              <a:t>. √</a:t>
            </a:r>
            <a:endParaRPr lang="en-US" sz="1900" dirty="0" smtClean="0"/>
          </a:p>
          <a:p>
            <a:r>
              <a:rPr lang="en-US" sz="1900" dirty="0" smtClean="0"/>
              <a:t>Installation of signage, new doors and locks. </a:t>
            </a:r>
            <a:r>
              <a:rPr lang="en-US" sz="1900" dirty="0"/>
              <a:t>√</a:t>
            </a:r>
          </a:p>
          <a:p>
            <a:r>
              <a:rPr lang="en-US" sz="1900" dirty="0"/>
              <a:t>Bid specifications awaiting completion and advertising.</a:t>
            </a:r>
          </a:p>
          <a:p>
            <a:r>
              <a:rPr lang="en-US" sz="1900" dirty="0" smtClean="0"/>
              <a:t>Septic system will be flushed and mound will be graded, appropriately.</a:t>
            </a:r>
          </a:p>
          <a:p>
            <a:r>
              <a:rPr lang="en-US" sz="1900" dirty="0" smtClean="0"/>
              <a:t>Researching the subdivision and combing </a:t>
            </a:r>
            <a:r>
              <a:rPr lang="en-US" sz="1900" dirty="0"/>
              <a:t>of parcels </a:t>
            </a:r>
            <a:r>
              <a:rPr lang="en-US" sz="1900" dirty="0" smtClean="0"/>
              <a:t>within the new </a:t>
            </a:r>
            <a:r>
              <a:rPr lang="en-US" sz="1900" dirty="0"/>
              <a:t>facility property. </a:t>
            </a:r>
            <a:endParaRPr lang="en-US" sz="1900" dirty="0" smtClean="0"/>
          </a:p>
          <a:p>
            <a:r>
              <a:rPr lang="en-US" sz="1900" dirty="0"/>
              <a:t>Bus antennae and radio access has been </a:t>
            </a:r>
            <a:r>
              <a:rPr lang="en-US" sz="1900" dirty="0" smtClean="0"/>
              <a:t>installed </a:t>
            </a:r>
            <a:r>
              <a:rPr lang="en-US" sz="1900" dirty="0"/>
              <a:t>at </a:t>
            </a:r>
            <a:r>
              <a:rPr lang="en-US" sz="1900" dirty="0" smtClean="0"/>
              <a:t>Office </a:t>
            </a:r>
            <a:r>
              <a:rPr lang="en-US" sz="1900" dirty="0"/>
              <a:t>Building location.</a:t>
            </a:r>
          </a:p>
          <a:p>
            <a:r>
              <a:rPr lang="en-US" sz="1900" dirty="0"/>
              <a:t>Transportation Office has been moved to </a:t>
            </a:r>
            <a:r>
              <a:rPr lang="en-US" sz="1900" dirty="0" smtClean="0"/>
              <a:t>Office </a:t>
            </a:r>
            <a:r>
              <a:rPr lang="en-US" sz="1900" dirty="0"/>
              <a:t>Building location.</a:t>
            </a:r>
          </a:p>
          <a:p>
            <a:r>
              <a:rPr lang="en-US" sz="1900" dirty="0"/>
              <a:t>Mechanics Building has been cleaned and </a:t>
            </a:r>
            <a:r>
              <a:rPr lang="en-US" sz="1900" dirty="0" smtClean="0"/>
              <a:t>painted.</a:t>
            </a:r>
            <a:endParaRPr lang="en-US" sz="1900" dirty="0"/>
          </a:p>
          <a:p>
            <a:r>
              <a:rPr lang="en-US" sz="1900" dirty="0"/>
              <a:t>Mechanics supplies/tools </a:t>
            </a:r>
            <a:r>
              <a:rPr lang="en-US" sz="1900" dirty="0" smtClean="0"/>
              <a:t>have </a:t>
            </a:r>
            <a:r>
              <a:rPr lang="en-US" sz="1900" dirty="0"/>
              <a:t>been moved to the new Mechanics building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Mechanics Building is occupied.</a:t>
            </a:r>
            <a:endParaRPr lang="en-US" sz="1900" dirty="0"/>
          </a:p>
          <a:p>
            <a:pPr marL="0" indent="0">
              <a:buNone/>
            </a:pPr>
            <a:endParaRPr lang="en-US" sz="1500" dirty="0" smtClean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Project is </a:t>
            </a:r>
            <a:r>
              <a:rPr lang="en-US" sz="1500" dirty="0" smtClean="0"/>
              <a:t>behind schedule by 30 days and </a:t>
            </a:r>
            <a:r>
              <a:rPr lang="en-US" sz="1500" dirty="0"/>
              <a:t>proceeding, as of </a:t>
            </a:r>
            <a:r>
              <a:rPr lang="en-US" sz="1500" dirty="0" smtClean="0"/>
              <a:t>July 1, </a:t>
            </a:r>
            <a:r>
              <a:rPr lang="en-US" sz="1500" dirty="0"/>
              <a:t>2015</a:t>
            </a:r>
            <a:r>
              <a:rPr lang="en-US" sz="1500" dirty="0" smtClean="0"/>
              <a:t>.			</a:t>
            </a:r>
            <a:r>
              <a:rPr lang="en-US" sz="1500" dirty="0"/>
              <a:t> </a:t>
            </a:r>
            <a:r>
              <a:rPr lang="en-US" sz="1500" dirty="0" smtClean="0"/>
              <a:t>√ = completed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7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Preliminary Estimates on Improvements - $275,000 - $325,000</a:t>
            </a:r>
          </a:p>
          <a:p>
            <a:pPr lvl="1"/>
            <a:r>
              <a:rPr lang="en-US" dirty="0" smtClean="0"/>
              <a:t>Terminal - Office Space, Lounge, Training Room, HVAC, Restrooms, ADA, Doors, Windows, etc.</a:t>
            </a:r>
          </a:p>
          <a:p>
            <a:pPr lvl="1"/>
            <a:r>
              <a:rPr lang="en-US" dirty="0" smtClean="0"/>
              <a:t>Garage - Heat, Replace Fixtures, Paint, Clean, etc.</a:t>
            </a:r>
          </a:p>
          <a:p>
            <a:pPr lvl="1"/>
            <a:r>
              <a:rPr lang="en-US" dirty="0" smtClean="0"/>
              <a:t>Outside - New Septic System, Glow Plugs, Bus Roof, Wash Station, etc.</a:t>
            </a:r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1063567"/>
              </p:ext>
            </p:extLst>
          </p:nvPr>
        </p:nvGraphicFramePr>
        <p:xfrm>
          <a:off x="228600" y="10668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533400"/>
            <a:ext cx="2438400" cy="457200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5BDE0-85D4-4703-95E9-6E2660C66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465BDE0-85D4-4703-95E9-6E2660C66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6DABC5-5080-4EB4-9718-2078BE0A6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F46DABC5-5080-4EB4-9718-2078BE0A6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6EC10-B92A-4A05-8DC4-7BA5746B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95E6EC10-B92A-4A05-8DC4-7BA5746BB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3A03A6-7FB5-43A9-8A0F-EFAA04EF8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803A03A6-7FB5-43A9-8A0F-EFAA04EF8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F2DA6B-53BD-49F1-BBD3-B999A2B12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C5F2DA6B-53BD-49F1-BBD3-B999A2B12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939CA3-609A-4481-9160-43B13DBD1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8F939CA3-609A-4481-9160-43B13DBD1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5BC6EF-6CA9-4519-8FF6-E4756D287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885BC6EF-6CA9-4519-8FF6-E4756D287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CEDD54-DFFC-4E5B-8C3A-F857F6E8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3DCEDD54-DFFC-4E5B-8C3A-F857F6E8F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and Resolutions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Issues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Potential delays based on the Allegheny County Health Department reviewing the  septic system and the Plum Borough </a:t>
            </a:r>
            <a:r>
              <a:rPr lang="en-US" dirty="0"/>
              <a:t>C</a:t>
            </a:r>
            <a:r>
              <a:rPr lang="en-US" dirty="0" smtClean="0"/>
              <a:t>ouncil reviewing plans 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Resolutions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ACHD reviewed the system and recommends a thorough ‘clean out’ of the system and few additional layers of topsoil to the mound.  Issue resolved; delays not expected.  </a:t>
            </a:r>
            <a:r>
              <a:rPr lang="en-US" u="sng" dirty="0" smtClean="0"/>
              <a:t>Current </a:t>
            </a:r>
            <a:r>
              <a:rPr lang="en-US" dirty="0" smtClean="0"/>
              <a:t>d</a:t>
            </a:r>
            <a:r>
              <a:rPr lang="en-US" u="sng" dirty="0" smtClean="0"/>
              <a:t>elays in Plum Borough Council review</a:t>
            </a:r>
            <a:r>
              <a:rPr lang="en-US" dirty="0" smtClean="0"/>
              <a:t>.   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Dependencies and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262727"/>
              </p:ext>
            </p:extLst>
          </p:nvPr>
        </p:nvGraphicFramePr>
        <p:xfrm>
          <a:off x="1066800" y="1447800"/>
          <a:ext cx="6781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 Status Report - Transportation and Maintenance Facility" id="{F33F97AE-6EC1-460E-9656-C8CB3841A93D}" vid="{D62E4D56-EA56-4C8B-8626-19586A943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501ADB-0687-4C08-ACC7-50606E233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 - Transportation and Maintenance Facility</Template>
  <TotalTime>0</TotalTime>
  <Words>1266</Words>
  <Application>Microsoft Office PowerPoint</Application>
  <PresentationFormat>On-screen Show (4:3)</PresentationFormat>
  <Paragraphs>139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Project Status Report</vt:lpstr>
      <vt:lpstr>PBSD - Transportation and Maintenance Facility Project Status Report – 1460 Greensburg Road</vt:lpstr>
      <vt:lpstr>Project Overview</vt:lpstr>
      <vt:lpstr>Current Status</vt:lpstr>
      <vt:lpstr>Current Status (cont.)</vt:lpstr>
      <vt:lpstr>Current Status (cont.)</vt:lpstr>
      <vt:lpstr>Costs</vt:lpstr>
      <vt:lpstr>Timeline</vt:lpstr>
      <vt:lpstr>Issues and Resolutions</vt:lpstr>
      <vt:lpstr>Dependencies and Resources</vt:lpstr>
      <vt:lpstr>Appendix</vt:lpstr>
      <vt:lpstr>Terminal Schematic of Improvements </vt:lpstr>
      <vt:lpstr>Facility Upgrade – New Fencing</vt:lpstr>
      <vt:lpstr>Facility Upgrade – New Signage and Advertisement Banner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2015-05-27T18:39:25Z</dcterms:created>
  <dcterms:modified xsi:type="dcterms:W3CDTF">2015-07-02T11:03:13Z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